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1" r:id="rId2"/>
    <p:sldId id="262" r:id="rId3"/>
    <p:sldId id="264" r:id="rId4"/>
    <p:sldId id="270" r:id="rId5"/>
    <p:sldId id="257" r:id="rId6"/>
    <p:sldId id="272" r:id="rId7"/>
    <p:sldId id="256" r:id="rId8"/>
    <p:sldId id="259" r:id="rId9"/>
    <p:sldId id="260" r:id="rId10"/>
    <p:sldId id="261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283D0-D43D-40EE-85B5-3189E3543DC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959C5-F06E-43C5-8AF4-059419EF9B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19D-257B-4B90-AD4A-554F96394B69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9BF6-4D05-40E7-8FB5-7BA19F577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19D-257B-4B90-AD4A-554F96394B69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9BF6-4D05-40E7-8FB5-7BA19F577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19D-257B-4B90-AD4A-554F96394B69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9BF6-4D05-40E7-8FB5-7BA19F577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19D-257B-4B90-AD4A-554F96394B69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9BF6-4D05-40E7-8FB5-7BA19F577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19D-257B-4B90-AD4A-554F96394B69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9BF6-4D05-40E7-8FB5-7BA19F577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19D-257B-4B90-AD4A-554F96394B69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9BF6-4D05-40E7-8FB5-7BA19F577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19D-257B-4B90-AD4A-554F96394B69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9BF6-4D05-40E7-8FB5-7BA19F577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19D-257B-4B90-AD4A-554F96394B69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9BF6-4D05-40E7-8FB5-7BA19F577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19D-257B-4B90-AD4A-554F96394B69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9BF6-4D05-40E7-8FB5-7BA19F577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19D-257B-4B90-AD4A-554F96394B69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9BF6-4D05-40E7-8FB5-7BA19F577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919D-257B-4B90-AD4A-554F96394B69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9BF6-4D05-40E7-8FB5-7BA19F577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4919D-257B-4B90-AD4A-554F96394B69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79BF6-4D05-40E7-8FB5-7BA19F577B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1089891"/>
            <a:ext cx="10991272" cy="5661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3163" y="120073"/>
            <a:ext cx="11905673" cy="8220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«Роль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адаптивного спорта в социализации и физической реабилитации людей с инвалидностью»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07565" y="118316"/>
            <a:ext cx="7833675" cy="76837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Антигравитационная йога. Вывод.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624195" y="1030375"/>
            <a:ext cx="999490" cy="41656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" y="1587039"/>
            <a:ext cx="11376660" cy="141668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002060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Занятия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антигравитационной йогой (йога в гамаках) влияют на все стороны развития личности: развиваются не только физические навыки, но и духовные, что способствует дальнейшему росту гармоничной личности.</a:t>
            </a:r>
            <a:endParaRPr lang="ru-RU" sz="2400" b="1" dirty="0">
              <a:solidFill>
                <a:srgbClr val="FFFF99"/>
              </a:solidFill>
              <a:latin typeface="Arial Black" panose="020B0A04020102020204" pitchFamily="34" charset="0"/>
            </a:endParaRPr>
          </a:p>
          <a:p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1010" y="3195320"/>
            <a:ext cx="6246495" cy="362140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811">
        <p:split orient="vert"/>
      </p:transition>
    </mc:Choice>
    <mc:Fallback xmlns="">
      <p:transition spd="slow" advClick="0" advTm="3081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8577" y="352068"/>
            <a:ext cx="9485745" cy="44696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Ряд противопоказаний.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не рекомендованы: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грыжах;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высокое артериальное давление;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послеоперационный период;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глаукома;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смещения в дисках позвонков;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недавно перенес травму головы;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страдает заболеваниями щитовидной железы;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тромбоз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1851" y="5579149"/>
            <a:ext cx="8839199" cy="8826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Однако, даже при наличии подобных проблем, йога-качели могут использоваться для релаксации. </a:t>
            </a:r>
          </a:p>
        </p:txBody>
      </p:sp>
      <p:sp>
        <p:nvSpPr>
          <p:cNvPr id="8" name="Стрелка вправо 7"/>
          <p:cNvSpPr/>
          <p:nvPr/>
        </p:nvSpPr>
        <p:spPr>
          <a:xfrm rot="16200000" flipH="1">
            <a:off x="5986314" y="4823693"/>
            <a:ext cx="450272" cy="833584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8516" y="3974710"/>
            <a:ext cx="4934256" cy="244218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2724" y="2328420"/>
            <a:ext cx="4827494" cy="11721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Эффективное решение задачи интеграции инвалидов и лиц с отклонениями в состоянии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здоровьям.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57819" y="3974710"/>
            <a:ext cx="4934256" cy="244218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57819" y="2328420"/>
            <a:ext cx="4934256" cy="11721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Важный фактор реабилитации и социально-бытовой адаптации человека с ограниченными возможностями здоровья.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04899" y="292171"/>
            <a:ext cx="8644380" cy="106522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Адаптивная физическая культура и адаптивная физическая реабилитация является областью социальной практики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094182" y="1456411"/>
            <a:ext cx="1518860" cy="772998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042623" y="1456411"/>
            <a:ext cx="1547195" cy="772998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7970"/>
            <a:ext cx="10515600" cy="89217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Уникальность модели функционирования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ГБОУ ЦРО №7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5" y="1160145"/>
            <a:ext cx="3480435" cy="2614930"/>
          </a:xfrm>
          <a:prstGeom prst="ellipse">
            <a:avLst/>
          </a:prstGeom>
          <a:ln w="63500" cap="rnd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523346" y="1577783"/>
            <a:ext cx="6366786" cy="187715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Уникальная среда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«реабилитационной педагогики»,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главной функцией которой является социальная реабилитаций детей с ОВЗ, направленная на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работу со случаем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116965" y="4188252"/>
            <a:ext cx="6085192" cy="2072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17215" y="3774440"/>
            <a:ext cx="6198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2014 год – старт масштабной программы реновации Центра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273056" y="4366226"/>
            <a:ext cx="18473" cy="74025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16965" y="4309625"/>
            <a:ext cx="2812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1400 воспитанников ежегодно проходят курс реабилитации и образования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21169" y="4286064"/>
            <a:ext cx="2123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51 % воспитанников Центра имеют статус «ребёнок-инвалид»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116965" y="5263732"/>
            <a:ext cx="6122638" cy="95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99105" y="5342255"/>
            <a:ext cx="22752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Индивидуальный реабилитационно-образовательный маршрут для каждого ребенка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3230" y="5415915"/>
            <a:ext cx="15500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33 направления дополнительного образования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61860" y="5307965"/>
            <a:ext cx="23126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Ежегодное пилотирование и экспертиза инновационного оборудования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375137" y="5283456"/>
            <a:ext cx="4461" cy="106575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244221" y="5274313"/>
            <a:ext cx="17585" cy="102040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276436" y="1996908"/>
            <a:ext cx="3885219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  <a:prstDash val="lg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Основные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направления</a:t>
            </a:r>
            <a:r>
              <a:rPr lang="en-US" sz="2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работы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отдела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по</a:t>
            </a:r>
            <a:r>
              <a:rPr lang="en-US" sz="2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социальной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реабилит</a:t>
            </a:r>
            <a:r>
              <a:rPr lang="ru-RU" alt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ации</a:t>
            </a:r>
            <a:r>
              <a:rPr lang="ru-RU" alt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ГБОУ ЦРО №7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33400" y="2967990"/>
            <a:ext cx="3340100" cy="92202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социокультурная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реабилитация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квесты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мюзиклы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спортивные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мероприятия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447790" y="423228"/>
            <a:ext cx="4718974" cy="119888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программы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дополнительного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образования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работа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проектных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мастерских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глинотерапия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арт-терапия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танцетерапия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бумагопластика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медиа-центр</a:t>
            </a:r>
            <a:r>
              <a:rPr lang="en-US" dirty="0">
                <a:solidFill>
                  <a:srgbClr val="002060"/>
                </a:solidFill>
              </a:rPr>
              <a:t> «7D», </a:t>
            </a:r>
            <a:r>
              <a:rPr lang="en-US" dirty="0" err="1">
                <a:solidFill>
                  <a:srgbClr val="002060"/>
                </a:solidFill>
              </a:rPr>
              <a:t>фитнес-цетр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014855" y="507076"/>
            <a:ext cx="3717290" cy="119888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адаптивный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спорт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скандинавская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ходьба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антигравитационная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йога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Хатха-йога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пилатес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мини-гольф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верёвочный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altLang="en-US" dirty="0" smtClean="0">
                <a:solidFill>
                  <a:srgbClr val="002060"/>
                </a:solidFill>
              </a:rPr>
              <a:t>парк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755727" y="2385074"/>
            <a:ext cx="2734945" cy="64516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реабилитация</a:t>
            </a:r>
            <a:r>
              <a:rPr lang="en-US" dirty="0">
                <a:solidFill>
                  <a:srgbClr val="002060"/>
                </a:solidFill>
              </a:rPr>
              <a:t> с </a:t>
            </a:r>
            <a:r>
              <a:rPr lang="en-US" dirty="0" err="1">
                <a:solidFill>
                  <a:srgbClr val="002060"/>
                </a:solidFill>
              </a:rPr>
              <a:t>участием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животных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иппотерапия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900583" y="4667892"/>
            <a:ext cx="4522470" cy="175323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поездки</a:t>
            </a:r>
            <a:r>
              <a:rPr lang="en-US" dirty="0">
                <a:solidFill>
                  <a:srgbClr val="002060"/>
                </a:solidFill>
              </a:rPr>
              <a:t> и </a:t>
            </a:r>
            <a:r>
              <a:rPr lang="en-US" dirty="0" err="1">
                <a:solidFill>
                  <a:srgbClr val="002060"/>
                </a:solidFill>
              </a:rPr>
              <a:t>выездные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программы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для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воспитанников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экскурсии</a:t>
            </a:r>
            <a:r>
              <a:rPr lang="en-US" dirty="0">
                <a:solidFill>
                  <a:srgbClr val="002060"/>
                </a:solidFill>
              </a:rPr>
              <a:t> в </a:t>
            </a:r>
            <a:r>
              <a:rPr lang="en-US" dirty="0" err="1">
                <a:solidFill>
                  <a:srgbClr val="002060"/>
                </a:solidFill>
              </a:rPr>
              <a:t>Воскресенский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Ново-Иерусалимский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ставропигиальный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мужской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монастырь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Ленино-Снегиревский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военно-исторический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музей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на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производства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компаний</a:t>
            </a:r>
            <a:r>
              <a:rPr lang="en-US" dirty="0">
                <a:solidFill>
                  <a:srgbClr val="002060"/>
                </a:solidFill>
              </a:rPr>
              <a:t> KFC и </a:t>
            </a:r>
            <a:r>
              <a:rPr lang="en-US" dirty="0" err="1" smtClean="0">
                <a:solidFill>
                  <a:srgbClr val="002060"/>
                </a:solidFill>
              </a:rPr>
              <a:t>Coca-cola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7220297" y="4438361"/>
            <a:ext cx="4270375" cy="175323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участие</a:t>
            </a:r>
            <a:r>
              <a:rPr lang="en-US" dirty="0">
                <a:solidFill>
                  <a:srgbClr val="002060"/>
                </a:solidFill>
              </a:rPr>
              <a:t> в </a:t>
            </a:r>
            <a:r>
              <a:rPr lang="en-US" dirty="0" err="1">
                <a:solidFill>
                  <a:srgbClr val="002060"/>
                </a:solidFill>
              </a:rPr>
              <a:t>конкурсах</a:t>
            </a:r>
            <a:r>
              <a:rPr lang="en-US" dirty="0">
                <a:solidFill>
                  <a:srgbClr val="002060"/>
                </a:solidFill>
              </a:rPr>
              <a:t> и </a:t>
            </a:r>
            <a:r>
              <a:rPr lang="en-US" dirty="0" err="1">
                <a:solidFill>
                  <a:srgbClr val="002060"/>
                </a:solidFill>
              </a:rPr>
              <a:t>фестивалях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на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региональном</a:t>
            </a:r>
            <a:r>
              <a:rPr lang="en-US" dirty="0">
                <a:solidFill>
                  <a:srgbClr val="002060"/>
                </a:solidFill>
              </a:rPr>
              <a:t> и </a:t>
            </a:r>
            <a:r>
              <a:rPr lang="en-US" dirty="0" err="1">
                <a:solidFill>
                  <a:srgbClr val="002060"/>
                </a:solidFill>
              </a:rPr>
              <a:t>федеральном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уровнях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различным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направлениям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декоративно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прикладное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искусство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изобразительное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искусство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литература</a:t>
            </a:r>
            <a:r>
              <a:rPr lang="en-US" dirty="0">
                <a:solidFill>
                  <a:srgbClr val="002060"/>
                </a:solidFill>
              </a:rPr>
              <a:t>,</a:t>
            </a:r>
          </a:p>
          <a:p>
            <a:r>
              <a:rPr lang="en-US" dirty="0" err="1">
                <a:solidFill>
                  <a:srgbClr val="002060"/>
                </a:solidFill>
              </a:rPr>
              <a:t>экономика</a:t>
            </a:r>
            <a:r>
              <a:rPr lang="en-US" dirty="0">
                <a:solidFill>
                  <a:srgbClr val="002060"/>
                </a:solidFill>
              </a:rPr>
              <a:t> и </a:t>
            </a:r>
            <a:r>
              <a:rPr lang="en-US" dirty="0" err="1">
                <a:solidFill>
                  <a:srgbClr val="002060"/>
                </a:solidFill>
              </a:rPr>
              <a:t>другие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69455" y="311085"/>
            <a:ext cx="11323781" cy="115949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Антигравитационная йога - это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новое направление в йоге, которой не мешает законы гравитации. Главной особенностью является гамак, который подвешивается к потолку. Такие 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занятия придают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гибкость, а также хорошую форму</a:t>
            </a:r>
            <a:r>
              <a:rPr lang="ru-RU" sz="2000" b="1" dirty="0">
                <a:solidFill>
                  <a:srgbClr val="000000"/>
                </a:solidFill>
                <a:latin typeface="PT Sans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101600" y="2451112"/>
            <a:ext cx="3471159" cy="3229252"/>
          </a:xfrm>
          <a:prstGeom prst="hexagon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8499168" y="2451112"/>
            <a:ext cx="3572759" cy="3229252"/>
          </a:xfrm>
          <a:prstGeom prst="hexagon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cxnSp>
        <p:nvCxnSpPr>
          <p:cNvPr id="16" name="Прямая соединительная линия 15"/>
          <p:cNvCxnSpPr>
            <a:stCxn id="8" idx="2"/>
            <a:endCxn id="10" idx="2"/>
          </p:cNvCxnSpPr>
          <p:nvPr/>
        </p:nvCxnSpPr>
        <p:spPr>
          <a:xfrm>
            <a:off x="6031346" y="1470581"/>
            <a:ext cx="4617" cy="4371323"/>
          </a:xfrm>
          <a:prstGeom prst="line">
            <a:avLst/>
          </a:prstGeom>
          <a:ln w="38100">
            <a:solidFill>
              <a:srgbClr val="00206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482109" y="2395500"/>
            <a:ext cx="5135417" cy="529234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влияет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 все стороны развития личности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45130" y="3725060"/>
            <a:ext cx="4760339" cy="65825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одходит для детей всех возрастов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45130" y="5183645"/>
            <a:ext cx="4781665" cy="65825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одходит для детей с разной степенью физической подготовки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5708" y="526472"/>
            <a:ext cx="5015345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Что собой представляет гамак?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Гамак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– это специальное приспособление. Сделано оно из плотной материи. Крепится на канатах к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потолку. Устанавливают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гамаки для занятий дома или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центрах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. Крепят на крюки, вмонтированные в потолок.</a:t>
            </a:r>
            <a:endParaRPr lang="ru-RU" sz="2400" b="0" i="0" dirty="0"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08" y="3678855"/>
            <a:ext cx="5015345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В комплекте с гамаком идут крепления и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карабины.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Гамаки различаются: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по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материалу;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по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креплению;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по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нагрузке, которую способны выдержать.</a:t>
            </a:r>
            <a:endParaRPr lang="ru-RU" sz="2400" b="0" i="0" dirty="0"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628072"/>
            <a:ext cx="4978400" cy="559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5735784" y="1707113"/>
            <a:ext cx="822037" cy="3163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726546" y="4535111"/>
            <a:ext cx="803562" cy="4525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77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378075" y="193040"/>
            <a:ext cx="7833360" cy="102997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Антигравитационная 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йога. Особенности.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2229" y="1549174"/>
            <a:ext cx="4205897" cy="259615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843145" y="1526540"/>
            <a:ext cx="6949440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помогает расслабиться в момент тренировок, почувствовать тело;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улучшает здоровье и тренирует ловкость;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избавляет позвоночник от нагрузок и расслабляет напряженные мышцы;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позволяет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делать самые трудные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асаны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использовнием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гамака,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которые на земле могут выполнить только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профессионалы.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978" y="457752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помогает справиться с болями в пояснице и напряжением в шейном отделе, налаживает кровообращение;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дарит и незабываемые ощущения, позволяет почувствовать на себе силу гравитации.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71665" y="4145280"/>
            <a:ext cx="4421505" cy="249555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59424" y="292530"/>
            <a:ext cx="7073151" cy="115949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Большинство детей сталкиваются с проблемами со здоровьем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3572760" y="1452026"/>
            <a:ext cx="9426" cy="66930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60377" y="1536124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нарушение </a:t>
            </a:r>
            <a:endParaRPr lang="ru-RU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осанки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4777287" y="1453218"/>
            <a:ext cx="9426" cy="66930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33551" y="162106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сколиоз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6121547" y="1482514"/>
            <a:ext cx="9426" cy="66930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455853" y="1452572"/>
            <a:ext cx="9426" cy="66930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22897" y="1632499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астма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84538" y="1602011"/>
            <a:ext cx="1841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гиперактивность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33941" y="163860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стресс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7192570" y="1471128"/>
            <a:ext cx="9426" cy="66930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39326" y="163249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ДЦП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6065" y="2316480"/>
            <a:ext cx="11596370" cy="1290955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Учитывая сложившуюся ситуацию, одной из приоритетных задач оздоровительного процесса является сбережение и укрепление здоровья детей с помощью занятий антигравитационной йоги.</a:t>
            </a:r>
          </a:p>
        </p:txBody>
      </p:sp>
      <p:sp>
        <p:nvSpPr>
          <p:cNvPr id="22" name="Шестиугольник 21"/>
          <p:cNvSpPr/>
          <p:nvPr/>
        </p:nvSpPr>
        <p:spPr>
          <a:xfrm>
            <a:off x="6456045" y="3689350"/>
            <a:ext cx="4036060" cy="3116580"/>
          </a:xfrm>
          <a:prstGeom prst="hexagon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1564640" y="3689985"/>
            <a:ext cx="3921760" cy="3115945"/>
          </a:xfrm>
          <a:prstGeom prst="hexagon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26780" y="311084"/>
            <a:ext cx="8587819" cy="99124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Результаты проведенного исследования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12798" y="1468582"/>
            <a:ext cx="10815782" cy="520007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Занятия антигравитационной йогой необходимо проводить 2-3 раза в неделю. Такая нагрузка позволяет достичь ожидаемых результатов за период реабилитации (24 дня). Йога в гамаках помогает устранению неправильной осанки, налаживает кровообращение, избавляет позвоночник от нагрузок. Кроме того, снижаются показатели </a:t>
            </a:r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гиперактивности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, ДЦП.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Разработанное содержание занятий, положительно повлияло на процесс реабилитации детей.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 течение периода реабилитации у воспитанников удалось сократить процент сколиоза и нарушений осанки с 80% до 65%.  У детей с астмой уменьшились проблемы с затруднением дыхания на 20%.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Положительная динамика выявилась у детей с заболеваниями опорно-двигательного аппарата.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650</Words>
  <Application>Microsoft Office PowerPoint</Application>
  <PresentationFormat>Широкоэкранный</PresentationFormat>
  <Paragraphs>81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Calibri Light</vt:lpstr>
      <vt:lpstr>PT Sans</vt:lpstr>
      <vt:lpstr>Times New Roman</vt:lpstr>
      <vt:lpstr>Тема Office</vt:lpstr>
      <vt:lpstr>Презентация PowerPoint</vt:lpstr>
      <vt:lpstr>Презентация PowerPoint</vt:lpstr>
      <vt:lpstr>Уникальность модели функционирования ГБОУ ЦРО №7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Hewlett-Packard Company</dc:creator>
  <cp:lastModifiedBy>Hewlett-Packard Company</cp:lastModifiedBy>
  <cp:revision>37</cp:revision>
  <dcterms:created xsi:type="dcterms:W3CDTF">2019-11-15T09:38:00Z</dcterms:created>
  <dcterms:modified xsi:type="dcterms:W3CDTF">2022-04-05T08:21:30Z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1033-10.2.0.7636</vt:lpwstr>
  </property>
</Properties>
</file>